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rdo" panose="020B0604020202020204" charset="-79"/>
      <p:regular r:id="rId21"/>
    </p:embeddedFont>
    <p:embeddedFont>
      <p:font typeface="Cardo Bold" panose="020B0604020202020204" charset="-79"/>
      <p:regular r:id="rId22"/>
    </p:embeddedFont>
    <p:embeddedFont>
      <p:font typeface="Didact Gothic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2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5C0A1-1AD1-4362-B636-E93D085D2F6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C0785-5171-4679-848A-C527F04B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Assalamualaikum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wr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wb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Kami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dari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Kelompok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2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mempersembahkan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proyek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'Web POS Thai Cafe'. Sistem ini kami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rancang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untuk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menjawab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tantangan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operasional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restoran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di era digital."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02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"Database kami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memiliki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10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tabel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Yang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unik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adalah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tabel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Recipe yang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menghubungkan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menu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dengan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bahan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Contoh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: 1 Nasi Goreng = 100g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beras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+ 1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telur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Saat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terjual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stok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langsung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berkurang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otomatis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4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"Alur aplikasi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dimulai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saat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pelanggan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datang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Waiter input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pesanan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Kitchen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menerima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dan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memasak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lalu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Kasir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memproses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pembayaran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Di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belakang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layar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sistem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otomatis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memotong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stok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bahan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baku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Sekarang kami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mendemonstrasikan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alur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lengkap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aplikasi”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9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Kesimpulannya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Web POS Thai Cafe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berhasil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mendigitalkan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operasional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restoran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dengan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fitur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unggulan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otomatisasi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stok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Sistem sudah siap deploy dan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dapat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diakses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secara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online."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43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Demikian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presentasi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kami. Kami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membuka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sesi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tanya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jawab.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Terima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kasih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atas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perhatiannya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Wassalamualaikum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wr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wb</a:t>
            </a:r>
            <a:r>
              <a:rPr lang="en-US" b="0" i="0">
                <a:solidFill>
                  <a:srgbClr val="CCCCCC"/>
                </a:solidFill>
                <a:effectLst/>
                <a:latin typeface="Segoe WPC"/>
              </a:rPr>
              <a:t>."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5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Proyek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ini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dikerjakan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oleh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tim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yang solid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dengan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pembagian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tugas yang jelas. Ananda sebagai PM,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Dipa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di Development, Haikal sebagai System Analyst,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Dzakwan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mengelola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dokumentasi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dan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Ibnu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Sina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merancang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UI/UX."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6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Latar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belakang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proyek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ini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adalah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melihat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kendala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nyata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di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restoran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Pencatatan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manual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rentan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kesalahan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pemilik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sulit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mengetahui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stok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secara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akurat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dan proses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pelaporan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sangat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memakan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waktu."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"Solusi kami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adalah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Web POS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terintegrasi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Waiter input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pesanan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di tablet,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pesanan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langsung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muncul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di Kitchen Display. Yang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spesial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stok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bahan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baku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otomatis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berkurang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berdasarkan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resep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menu yang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terjual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!"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"Kami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menggunakan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teknologi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modern yang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populer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di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industri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Next.js untuk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performa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tinggi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Prisma untuk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pengelolaan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database yang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aman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dan Tailwind untuk styling yang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konsisten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5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"Admin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memiliki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akses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penuh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ke sistem. Dashboard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menampilkan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ringkasan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operasional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dan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fitur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unggulan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adalah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pengaturan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Resep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atau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Bill of Materials yang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menghubungkan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menu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dengan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bahan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baku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7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Kasir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fokus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pada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transaksi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 Interface POS yang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intuitif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memudahkan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proses checkout.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Struk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bisa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dicetak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langsung lewat browser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tanpa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perlu printer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khusus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."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80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sv-SE" b="0" i="0" dirty="0">
                <a:solidFill>
                  <a:srgbClr val="CCCCCC"/>
                </a:solidFill>
                <a:effectLst/>
                <a:latin typeface="Segoe WPC"/>
              </a:rPr>
              <a:t>"Waiter menggunakan tampilan tablet-friendly. Mereka bisa melihat status meja secara visual dan langsung input pesanan tanpa bolak-balik ke kasir."</a:t>
            </a:r>
          </a:p>
          <a:p>
            <a:br>
              <a:rPr lang="sv-SE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"Kitchen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memiliki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tampilan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khusus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seperti KDS (Kitchen Display System).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Pesanan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masuk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ditampilkan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secara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real-time dan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koki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tinggal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klik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 untuk update status."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C0785-5171-4679-848A-C527F04B69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github.com/ZephyrGraphic/project-ansi-thai-caf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thai-cafe-pos.vercel.ap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ZephyrGraphic/project-ansi-thai-cafe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82" t="-22076" r="-3615" b="-166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15006" y="2475638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39"/>
                </a:lnTo>
                <a:lnTo>
                  <a:pt x="0" y="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15006" y="7686675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85738" y="64714"/>
            <a:ext cx="1947124" cy="1927972"/>
          </a:xfrm>
          <a:custGeom>
            <a:avLst/>
            <a:gdLst/>
            <a:ahLst/>
            <a:cxnLst/>
            <a:rect l="l" t="t" r="r" b="b"/>
            <a:pathLst>
              <a:path w="1947124" h="1927972">
                <a:moveTo>
                  <a:pt x="0" y="0"/>
                </a:moveTo>
                <a:lnTo>
                  <a:pt x="1947124" y="0"/>
                </a:lnTo>
                <a:lnTo>
                  <a:pt x="1947124" y="1927972"/>
                </a:lnTo>
                <a:lnTo>
                  <a:pt x="0" y="1927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714" y="64714"/>
            <a:ext cx="1927972" cy="1927972"/>
          </a:xfrm>
          <a:custGeom>
            <a:avLst/>
            <a:gdLst/>
            <a:ahLst/>
            <a:cxnLst/>
            <a:rect l="l" t="t" r="r" b="b"/>
            <a:pathLst>
              <a:path w="1927972" h="1927972">
                <a:moveTo>
                  <a:pt x="0" y="0"/>
                </a:moveTo>
                <a:lnTo>
                  <a:pt x="1927972" y="0"/>
                </a:lnTo>
                <a:lnTo>
                  <a:pt x="1927972" y="1927972"/>
                </a:lnTo>
                <a:lnTo>
                  <a:pt x="0" y="1927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63514" y="3486150"/>
            <a:ext cx="10760972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10999" spc="-274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POS</a:t>
            </a:r>
          </a:p>
          <a:p>
            <a:pPr algn="ctr">
              <a:lnSpc>
                <a:spcPts val="13199"/>
              </a:lnSpc>
            </a:pPr>
            <a:r>
              <a:rPr lang="en-US" sz="10999" spc="-274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Thai Cafe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13013" y="971550"/>
            <a:ext cx="486197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28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1243" y="8839200"/>
            <a:ext cx="7125514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28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Dosen Pengampu: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28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ARNY LATTU, S.Pd.Kom., M.Kom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13013" y="6532880"/>
            <a:ext cx="4861975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28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Sistem Point of Sales Modern untuk Cafe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43772" y="0"/>
            <a:ext cx="7544228" cy="10287000"/>
            <a:chOff x="0" y="0"/>
            <a:chExt cx="198695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6957" cy="2709333"/>
            </a:xfrm>
            <a:custGeom>
              <a:avLst/>
              <a:gdLst/>
              <a:ahLst/>
              <a:cxnLst/>
              <a:rect l="l" t="t" r="r" b="b"/>
              <a:pathLst>
                <a:path w="1986957" h="2709333">
                  <a:moveTo>
                    <a:pt x="0" y="0"/>
                  </a:moveTo>
                  <a:lnTo>
                    <a:pt x="1986957" y="0"/>
                  </a:lnTo>
                  <a:lnTo>
                    <a:pt x="19869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986957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591778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73446" y="-294647"/>
            <a:ext cx="8114554" cy="10819405"/>
          </a:xfrm>
          <a:custGeom>
            <a:avLst/>
            <a:gdLst/>
            <a:ahLst/>
            <a:cxnLst/>
            <a:rect l="l" t="t" r="r" b="b"/>
            <a:pathLst>
              <a:path w="8114554" h="10819405">
                <a:moveTo>
                  <a:pt x="0" y="0"/>
                </a:moveTo>
                <a:lnTo>
                  <a:pt x="8114554" y="0"/>
                </a:lnTo>
                <a:lnTo>
                  <a:pt x="8114554" y="10819405"/>
                </a:lnTo>
                <a:lnTo>
                  <a:pt x="0" y="10819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415535"/>
            <a:ext cx="502437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-15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Desain Database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067430"/>
            <a:ext cx="8786441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spc="84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10 Tabel utama terintegrasi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spc="84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Fitur Unggulan: recipes table (Bill of Materials)</a:t>
            </a:r>
          </a:p>
          <a:p>
            <a:pPr marL="906783" lvl="2" indent="-302261" algn="just">
              <a:lnSpc>
                <a:spcPts val="2940"/>
              </a:lnSpc>
              <a:buFont typeface="Arial"/>
              <a:buChar char="⚬"/>
            </a:pPr>
            <a:r>
              <a:rPr lang="en-US" sz="2100" spc="84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Menghubungkan menus ↔ ingredients</a:t>
            </a:r>
          </a:p>
          <a:p>
            <a:pPr marL="906783" lvl="2" indent="-302261" algn="just">
              <a:lnSpc>
                <a:spcPts val="2940"/>
              </a:lnSpc>
              <a:buFont typeface="Arial"/>
              <a:buChar char="⚬"/>
            </a:pPr>
            <a:r>
              <a:rPr lang="en-US" sz="2100" spc="84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Otomatisasi deduct stok saat pesanan selesai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100" spc="84">
              <a:solidFill>
                <a:srgbClr val="312E2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93078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010165"/>
            <a:ext cx="10334505" cy="310035"/>
          </a:xfrm>
          <a:custGeom>
            <a:avLst/>
            <a:gdLst/>
            <a:ahLst/>
            <a:cxnLst/>
            <a:rect l="l" t="t" r="r" b="b"/>
            <a:pathLst>
              <a:path w="10334505" h="310035">
                <a:moveTo>
                  <a:pt x="0" y="0"/>
                </a:moveTo>
                <a:lnTo>
                  <a:pt x="10334505" y="0"/>
                </a:lnTo>
                <a:lnTo>
                  <a:pt x="10334505" y="310035"/>
                </a:lnTo>
                <a:lnTo>
                  <a:pt x="0" y="310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7792" y="3626619"/>
            <a:ext cx="15272416" cy="5007664"/>
          </a:xfrm>
          <a:custGeom>
            <a:avLst/>
            <a:gdLst/>
            <a:ahLst/>
            <a:cxnLst/>
            <a:rect l="l" t="t" r="r" b="b"/>
            <a:pathLst>
              <a:path w="15272416" h="5007664">
                <a:moveTo>
                  <a:pt x="0" y="0"/>
                </a:moveTo>
                <a:lnTo>
                  <a:pt x="15272416" y="0"/>
                </a:lnTo>
                <a:lnTo>
                  <a:pt x="15272416" y="5007665"/>
                </a:lnTo>
                <a:lnTo>
                  <a:pt x="0" y="5007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068008"/>
            <a:ext cx="1033450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-14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Alur Aplikasi - Flowchart Sederhana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93078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672921"/>
            <a:ext cx="4230703" cy="78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8"/>
              </a:lnSpc>
            </a:pPr>
            <a:r>
              <a:rPr lang="en-US" sz="5571" spc="-139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Demo Aplikasi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215326"/>
            <a:ext cx="10701418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5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Link Demo: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u="sng" spc="15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  <a:hlinkClick r:id="rId4" tooltip="https://github.com/ZephyrGraphic/project-ansi-thai-cafe"/>
              </a:rPr>
              <a:t>https://thai-cafe-pos.vercel.app/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5812802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39"/>
                </a:lnTo>
                <a:lnTo>
                  <a:pt x="0" y="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93078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4159250"/>
            <a:ext cx="436200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 spc="-174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Kesimpulan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7985430" cy="10287000"/>
            <a:chOff x="0" y="0"/>
            <a:chExt cx="2103159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3159" cy="2709333"/>
            </a:xfrm>
            <a:custGeom>
              <a:avLst/>
              <a:gdLst/>
              <a:ahLst/>
              <a:cxnLst/>
              <a:rect l="l" t="t" r="r" b="b"/>
              <a:pathLst>
                <a:path w="2103159" h="2709333">
                  <a:moveTo>
                    <a:pt x="0" y="0"/>
                  </a:moveTo>
                  <a:lnTo>
                    <a:pt x="2103159" y="0"/>
                  </a:lnTo>
                  <a:lnTo>
                    <a:pt x="21031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2103159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535288" y="5969202"/>
            <a:ext cx="8724012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Digitalisasi operasional restoran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Pengurangan stok otomatis berbasis resep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Laporan real-time &amp; akurat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Role-based access untuk keamanan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Siap deploy (Vercel)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 spc="99">
              <a:solidFill>
                <a:srgbClr val="312E2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33786" y="8876030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97325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10" name="Freeform 10"/>
          <p:cNvSpPr/>
          <p:nvPr/>
        </p:nvSpPr>
        <p:spPr>
          <a:xfrm>
            <a:off x="9296009" y="5514531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82" t="-22076" r="-3615" b="-166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3514" y="2922333"/>
            <a:ext cx="10760972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10999" spc="-274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Penutup &amp; Q&amp;A</a:t>
            </a:r>
          </a:p>
        </p:txBody>
      </p:sp>
      <p:sp>
        <p:nvSpPr>
          <p:cNvPr id="4" name="Freeform 4"/>
          <p:cNvSpPr/>
          <p:nvPr/>
        </p:nvSpPr>
        <p:spPr>
          <a:xfrm>
            <a:off x="7115006" y="2475638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39"/>
                </a:lnTo>
                <a:lnTo>
                  <a:pt x="0" y="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13013" y="971550"/>
            <a:ext cx="486197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28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1243" y="8839200"/>
            <a:ext cx="7125514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28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Dosen Pengampu: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28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ARNY LATTU, S.Pd.Kom., M.Kom</a:t>
            </a:r>
          </a:p>
        </p:txBody>
      </p:sp>
      <p:sp>
        <p:nvSpPr>
          <p:cNvPr id="7" name="Freeform 7"/>
          <p:cNvSpPr/>
          <p:nvPr/>
        </p:nvSpPr>
        <p:spPr>
          <a:xfrm>
            <a:off x="7115006" y="8387624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39"/>
                </a:lnTo>
                <a:lnTo>
                  <a:pt x="0" y="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63514" y="4959653"/>
            <a:ext cx="10760972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spc="-125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Terima Kasih</a:t>
            </a:r>
          </a:p>
          <a:p>
            <a:pPr algn="ctr">
              <a:lnSpc>
                <a:spcPts val="6000"/>
              </a:lnSpc>
            </a:pPr>
            <a:r>
              <a:rPr lang="en-US" sz="5000" spc="-125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Repository: (</a:t>
            </a:r>
            <a:r>
              <a:rPr lang="en-US" sz="5000" u="sng" spc="-125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  <a:hlinkClick r:id="rId6" tooltip="https://github.com/ZephyrGraphic/project-ansi-thai-cafe"/>
              </a:rPr>
              <a:t>GitHub</a:t>
            </a:r>
            <a:r>
              <a:rPr lang="en-US" sz="5000" spc="-125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)</a:t>
            </a:r>
          </a:p>
          <a:p>
            <a:pPr algn="ctr">
              <a:lnSpc>
                <a:spcPts val="6000"/>
              </a:lnSpc>
            </a:pPr>
            <a:r>
              <a:rPr lang="en-US" sz="5000" spc="-125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Demo: </a:t>
            </a:r>
            <a:r>
              <a:rPr lang="en-US" sz="5000" u="sng" spc="-125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  <a:hlinkClick r:id="rId7" tooltip="https://thai-cafe-pos.vercel.app"/>
              </a:rPr>
              <a:t>(Vercel)</a:t>
            </a:r>
          </a:p>
          <a:p>
            <a:pPr algn="ctr">
              <a:lnSpc>
                <a:spcPts val="6000"/>
              </a:lnSpc>
            </a:pPr>
            <a:r>
              <a:rPr lang="en-US" sz="5000" spc="-125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Ada Pertanyaan?</a:t>
            </a:r>
          </a:p>
        </p:txBody>
      </p:sp>
      <p:sp>
        <p:nvSpPr>
          <p:cNvPr id="9" name="Freeform 9"/>
          <p:cNvSpPr/>
          <p:nvPr/>
        </p:nvSpPr>
        <p:spPr>
          <a:xfrm>
            <a:off x="16285738" y="64714"/>
            <a:ext cx="1947124" cy="1927972"/>
          </a:xfrm>
          <a:custGeom>
            <a:avLst/>
            <a:gdLst/>
            <a:ahLst/>
            <a:cxnLst/>
            <a:rect l="l" t="t" r="r" b="b"/>
            <a:pathLst>
              <a:path w="1947124" h="1927972">
                <a:moveTo>
                  <a:pt x="0" y="0"/>
                </a:moveTo>
                <a:lnTo>
                  <a:pt x="1947124" y="0"/>
                </a:lnTo>
                <a:lnTo>
                  <a:pt x="1947124" y="1927972"/>
                </a:lnTo>
                <a:lnTo>
                  <a:pt x="0" y="1927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714" y="64714"/>
            <a:ext cx="1927972" cy="1927972"/>
          </a:xfrm>
          <a:custGeom>
            <a:avLst/>
            <a:gdLst/>
            <a:ahLst/>
            <a:cxnLst/>
            <a:rect l="l" t="t" r="r" b="b"/>
            <a:pathLst>
              <a:path w="1927972" h="1927972">
                <a:moveTo>
                  <a:pt x="0" y="0"/>
                </a:moveTo>
                <a:lnTo>
                  <a:pt x="1927972" y="0"/>
                </a:lnTo>
                <a:lnTo>
                  <a:pt x="1927972" y="1927972"/>
                </a:lnTo>
                <a:lnTo>
                  <a:pt x="0" y="1927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14944" y="1028700"/>
            <a:ext cx="5644356" cy="6946900"/>
            <a:chOff x="0" y="0"/>
            <a:chExt cx="6604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4"/>
              <a:stretch>
                <a:fillRect l="-11538" r="-1153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916595" y="8077314"/>
            <a:ext cx="7041053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spc="311">
                <a:solidFill>
                  <a:srgbClr val="312E2D"/>
                </a:solidFill>
                <a:latin typeface="Cardo"/>
                <a:ea typeface="Cardo"/>
                <a:cs typeface="Cardo"/>
                <a:sym typeface="Cardo"/>
              </a:rPr>
              <a:t>POV: SETELAH DEPLOY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62025"/>
            <a:ext cx="4861975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 b="1" spc="389">
                <a:solidFill>
                  <a:srgbClr val="312E2D"/>
                </a:solidFill>
                <a:latin typeface="Cardo Bold"/>
                <a:ea typeface="Cardo Bold"/>
                <a:cs typeface="Cardo Bold"/>
                <a:sym typeface="Cardo Bold"/>
              </a:rPr>
              <a:t>Tim Kami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76030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FC16C7F-484F-41FB-A0B3-D6EF8E824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590407"/>
              </p:ext>
            </p:extLst>
          </p:nvPr>
        </p:nvGraphicFramePr>
        <p:xfrm>
          <a:off x="1028700" y="1600198"/>
          <a:ext cx="8611866" cy="6477116"/>
        </p:xfrm>
        <a:graphic>
          <a:graphicData uri="http://schemas.openxmlformats.org/drawingml/2006/table">
            <a:tbl>
              <a:tblPr/>
              <a:tblGrid>
                <a:gridCol w="3086100">
                  <a:extLst>
                    <a:ext uri="{9D8B030D-6E8A-4147-A177-3AD203B41FA5}">
                      <a16:colId xmlns:a16="http://schemas.microsoft.com/office/drawing/2014/main" val="3715746330"/>
                    </a:ext>
                  </a:extLst>
                </a:gridCol>
                <a:gridCol w="2655144">
                  <a:extLst>
                    <a:ext uri="{9D8B030D-6E8A-4147-A177-3AD203B41FA5}">
                      <a16:colId xmlns:a16="http://schemas.microsoft.com/office/drawing/2014/main" val="575879137"/>
                    </a:ext>
                  </a:extLst>
                </a:gridCol>
                <a:gridCol w="2870622">
                  <a:extLst>
                    <a:ext uri="{9D8B030D-6E8A-4147-A177-3AD203B41FA5}">
                      <a16:colId xmlns:a16="http://schemas.microsoft.com/office/drawing/2014/main" val="2139872306"/>
                    </a:ext>
                  </a:extLst>
                </a:gridCol>
              </a:tblGrid>
              <a:tr h="1020974">
                <a:tc>
                  <a:txBody>
                    <a:bodyPr/>
                    <a:lstStyle/>
                    <a:p>
                      <a:r>
                        <a:rPr lang="en-US" sz="2400" b="0" dirty="0">
                          <a:effectLst/>
                        </a:rPr>
                        <a:t>Nama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effectLst/>
                        </a:rPr>
                        <a:t>NIM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effectLst/>
                        </a:rPr>
                        <a:t>Role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48359"/>
                  </a:ext>
                </a:extLst>
              </a:tr>
              <a:tr h="1108792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Ananda Putra Utama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20240050077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Project Manager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61310"/>
                  </a:ext>
                </a:extLst>
              </a:tr>
              <a:tr h="1108792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Dipa Cahara Rakhman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20240050053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Web Developer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73012"/>
                  </a:ext>
                </a:extLst>
              </a:tr>
              <a:tr h="1108792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M. Z. Haikal Hamdani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20240050147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System Analyst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58259"/>
                  </a:ext>
                </a:extLst>
              </a:tr>
              <a:tr h="1108792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Muhammad Dzakwan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20240050013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Sekretaris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854925"/>
                  </a:ext>
                </a:extLst>
              </a:tr>
              <a:tr h="1020974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M. Ibnu Sina Fasya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20240050071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UI/UX Designer</a:t>
                      </a:r>
                    </a:p>
                  </a:txBody>
                  <a:tcPr marL="68238" marR="68238" marT="34119" marB="34119" anchor="ctr">
                    <a:lnL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53952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F4943B88-1A17-406E-B9B4-964DF9A35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775" y="1600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54162" y="2217609"/>
            <a:ext cx="10305138" cy="23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65"/>
              </a:lnSpc>
            </a:pPr>
            <a:r>
              <a:rPr lang="en-US" sz="8514" spc="-212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Latar Belakang Masalah</a:t>
            </a:r>
          </a:p>
          <a:p>
            <a:pPr algn="r">
              <a:lnSpc>
                <a:spcPts val="9365"/>
              </a:lnSpc>
            </a:pPr>
            <a:endParaRPr lang="en-US" sz="8514" spc="-212">
              <a:solidFill>
                <a:srgbClr val="0D0D0D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4370936"/>
            <a:ext cx="18288000" cy="3955681"/>
            <a:chOff x="0" y="0"/>
            <a:chExt cx="4816593" cy="1041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041825"/>
            </a:xfrm>
            <a:custGeom>
              <a:avLst/>
              <a:gdLst/>
              <a:ahLst/>
              <a:cxnLst/>
              <a:rect l="l" t="t" r="r" b="b"/>
              <a:pathLst>
                <a:path w="4816592" h="1041825">
                  <a:moveTo>
                    <a:pt x="0" y="0"/>
                  </a:moveTo>
                  <a:lnTo>
                    <a:pt x="4816592" y="0"/>
                  </a:lnTo>
                  <a:lnTo>
                    <a:pt x="4816592" y="1041825"/>
                  </a:lnTo>
                  <a:lnTo>
                    <a:pt x="0" y="104182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816593" cy="102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551744"/>
            <a:ext cx="16193778" cy="350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04" lvl="1" indent="-431952" algn="just">
              <a:lnSpc>
                <a:spcPts val="5601"/>
              </a:lnSpc>
              <a:buFont typeface="Arial"/>
              <a:buChar char="•"/>
            </a:pPr>
            <a:r>
              <a:rPr lang="en-US" sz="4001" spc="16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❌ Pencatatan pesanan masih manual (kertas nota)</a:t>
            </a:r>
          </a:p>
          <a:p>
            <a:pPr marL="863904" lvl="1" indent="-431952" algn="just">
              <a:lnSpc>
                <a:spcPts val="5601"/>
              </a:lnSpc>
              <a:buFont typeface="Arial"/>
              <a:buChar char="•"/>
            </a:pPr>
            <a:r>
              <a:rPr lang="en-US" sz="4001" spc="16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❌ Sering terjadi salah catat / human error</a:t>
            </a:r>
          </a:p>
          <a:p>
            <a:pPr marL="863904" lvl="1" indent="-431952" algn="just">
              <a:lnSpc>
                <a:spcPts val="5601"/>
              </a:lnSpc>
              <a:buFont typeface="Arial"/>
              <a:buChar char="•"/>
            </a:pPr>
            <a:r>
              <a:rPr lang="en-US" sz="4001" spc="16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❌ Sulit memantau stok bahan baku secara real-time</a:t>
            </a:r>
          </a:p>
          <a:p>
            <a:pPr marL="863904" lvl="1" indent="-431952" algn="just">
              <a:lnSpc>
                <a:spcPts val="5601"/>
              </a:lnSpc>
              <a:buFont typeface="Arial"/>
              <a:buChar char="•"/>
            </a:pPr>
            <a:r>
              <a:rPr lang="en-US" sz="4001" spc="16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❌ Laporan penjualan membutuhkan waktu lama untuk direkap</a:t>
            </a:r>
          </a:p>
          <a:p>
            <a:pPr marL="863904" lvl="1" indent="-431952" algn="just">
              <a:lnSpc>
                <a:spcPts val="5601"/>
              </a:lnSpc>
              <a:buFont typeface="Arial"/>
              <a:buChar char="•"/>
            </a:pPr>
            <a:r>
              <a:rPr lang="en-US" sz="4001" spc="16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❌ Komunikasi antara pelayan dan dapur tidak efektif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33786" y="8876030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97325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10" name="Freeform 10"/>
          <p:cNvSpPr/>
          <p:nvPr/>
        </p:nvSpPr>
        <p:spPr>
          <a:xfrm>
            <a:off x="7050611" y="3614347"/>
            <a:ext cx="10112240" cy="303367"/>
          </a:xfrm>
          <a:custGeom>
            <a:avLst/>
            <a:gdLst/>
            <a:ahLst/>
            <a:cxnLst/>
            <a:rect l="l" t="t" r="r" b="b"/>
            <a:pathLst>
              <a:path w="10112240" h="303367">
                <a:moveTo>
                  <a:pt x="0" y="0"/>
                </a:moveTo>
                <a:lnTo>
                  <a:pt x="10112240" y="0"/>
                </a:lnTo>
                <a:lnTo>
                  <a:pt x="10112240" y="303367"/>
                </a:lnTo>
                <a:lnTo>
                  <a:pt x="0" y="303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408189"/>
            <a:ext cx="16505372" cy="420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1" lvl="1" indent="-431796" algn="just">
              <a:lnSpc>
                <a:spcPts val="5599"/>
              </a:lnSpc>
              <a:buFont typeface="Arial"/>
              <a:buChar char="•"/>
            </a:pPr>
            <a:r>
              <a:rPr lang="en-US" sz="3999" spc="15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Digital Order: Input pesanan via Tablet/PC</a:t>
            </a:r>
          </a:p>
          <a:p>
            <a:pPr marL="863591" lvl="1" indent="-431796" algn="just">
              <a:lnSpc>
                <a:spcPts val="5599"/>
              </a:lnSpc>
              <a:buFont typeface="Arial"/>
              <a:buChar char="•"/>
            </a:pPr>
            <a:r>
              <a:rPr lang="en-US" sz="3999" spc="15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Kitchen Display: Pesanan langsung tampil di layar dapur</a:t>
            </a:r>
          </a:p>
          <a:p>
            <a:pPr marL="863591" lvl="1" indent="-431796" algn="just">
              <a:lnSpc>
                <a:spcPts val="5599"/>
              </a:lnSpc>
              <a:buFont typeface="Arial"/>
              <a:buChar char="•"/>
            </a:pPr>
            <a:r>
              <a:rPr lang="en-US" sz="3999" spc="15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Auto Stock Deduction: Stok berkurang otomatis sesuai resep</a:t>
            </a:r>
          </a:p>
          <a:p>
            <a:pPr marL="863591" lvl="1" indent="-431796" algn="just">
              <a:lnSpc>
                <a:spcPts val="5599"/>
              </a:lnSpc>
              <a:buFont typeface="Arial"/>
              <a:buChar char="•"/>
            </a:pPr>
            <a:r>
              <a:rPr lang="en-US" sz="3999" spc="15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Real-time Report: Laporan omzet tersedia langsung</a:t>
            </a:r>
          </a:p>
          <a:p>
            <a:pPr marL="863591" lvl="1" indent="-431796" algn="just">
              <a:lnSpc>
                <a:spcPts val="5599"/>
              </a:lnSpc>
              <a:buFont typeface="Arial"/>
              <a:buChar char="•"/>
            </a:pPr>
            <a:r>
              <a:rPr lang="en-US" sz="3999" spc="15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Role-Based Access: Hak akses terpisah per posisi staf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endParaRPr lang="en-US" sz="3999" spc="159">
              <a:solidFill>
                <a:srgbClr val="312E2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725696"/>
            <a:ext cx="851118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spc="-174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Solusi yang Ditawarkan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893078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  <p:sp>
        <p:nvSpPr>
          <p:cNvPr id="7" name="Freeform 7"/>
          <p:cNvSpPr/>
          <p:nvPr/>
        </p:nvSpPr>
        <p:spPr>
          <a:xfrm>
            <a:off x="1157950" y="3903434"/>
            <a:ext cx="8252686" cy="247581"/>
          </a:xfrm>
          <a:custGeom>
            <a:avLst/>
            <a:gdLst/>
            <a:ahLst/>
            <a:cxnLst/>
            <a:rect l="l" t="t" r="r" b="b"/>
            <a:pathLst>
              <a:path w="8252686" h="247581">
                <a:moveTo>
                  <a:pt x="0" y="0"/>
                </a:moveTo>
                <a:lnTo>
                  <a:pt x="8252686" y="0"/>
                </a:lnTo>
                <a:lnTo>
                  <a:pt x="8252686" y="247580"/>
                </a:lnTo>
                <a:lnTo>
                  <a:pt x="0" y="247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265861"/>
            <a:ext cx="18288000" cy="4429440"/>
            <a:chOff x="0" y="0"/>
            <a:chExt cx="4816593" cy="1166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66601"/>
            </a:xfrm>
            <a:custGeom>
              <a:avLst/>
              <a:gdLst/>
              <a:ahLst/>
              <a:cxnLst/>
              <a:rect l="l" t="t" r="r" b="b"/>
              <a:pathLst>
                <a:path w="4816592" h="1166601">
                  <a:moveTo>
                    <a:pt x="0" y="0"/>
                  </a:moveTo>
                  <a:lnTo>
                    <a:pt x="4816592" y="0"/>
                  </a:lnTo>
                  <a:lnTo>
                    <a:pt x="4816592" y="1166601"/>
                  </a:lnTo>
                  <a:lnTo>
                    <a:pt x="0" y="116660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816593" cy="114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919026"/>
            <a:ext cx="13255814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800" spc="-12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Tech Stack</a:t>
            </a:r>
          </a:p>
          <a:p>
            <a:pPr algn="l">
              <a:lnSpc>
                <a:spcPts val="5280"/>
              </a:lnSpc>
            </a:pPr>
            <a:endParaRPr lang="en-US" sz="4800" spc="-120">
              <a:solidFill>
                <a:srgbClr val="0D0D0D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93078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3896471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4693055"/>
            <a:ext cx="11986617" cy="349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0" lvl="1" indent="-431795" algn="l">
              <a:lnSpc>
                <a:spcPts val="5599"/>
              </a:lnSpc>
              <a:buFont typeface="Arial"/>
              <a:buChar char="•"/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Frontend/Backend: Next.js 16 + TypeScript</a:t>
            </a:r>
          </a:p>
          <a:p>
            <a:pPr marL="863590" lvl="1" indent="-431795" algn="l">
              <a:lnSpc>
                <a:spcPts val="5599"/>
              </a:lnSpc>
              <a:buFont typeface="Arial"/>
              <a:buChar char="•"/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Database: PostgreSQL (Supabase)</a:t>
            </a:r>
          </a:p>
          <a:p>
            <a:pPr marL="863590" lvl="1" indent="-431795" algn="l">
              <a:lnSpc>
                <a:spcPts val="5599"/>
              </a:lnSpc>
              <a:buFont typeface="Arial"/>
              <a:buChar char="•"/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ORM: Prisma</a:t>
            </a:r>
          </a:p>
          <a:p>
            <a:pPr marL="863590" lvl="1" indent="-431795" algn="l">
              <a:lnSpc>
                <a:spcPts val="5599"/>
              </a:lnSpc>
              <a:buFont typeface="Arial"/>
              <a:buChar char="•"/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Styling: Tailwind CSS + Shadcn/UI</a:t>
            </a:r>
          </a:p>
          <a:p>
            <a:pPr marL="863590" lvl="1" indent="-431795" algn="l">
              <a:lnSpc>
                <a:spcPts val="5599"/>
              </a:lnSpc>
              <a:buFont typeface="Arial"/>
              <a:buChar char="•"/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Hosting: Vercel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11475"/>
            <a:ext cx="7581051" cy="83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5874" spc="-146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Fitur per Role - ADMIN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3831683"/>
            <a:ext cx="18288000" cy="4562326"/>
            <a:chOff x="0" y="0"/>
            <a:chExt cx="4816593" cy="120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201600"/>
            </a:xfrm>
            <a:custGeom>
              <a:avLst/>
              <a:gdLst/>
              <a:ahLst/>
              <a:cxnLst/>
              <a:rect l="l" t="t" r="r" b="b"/>
              <a:pathLst>
                <a:path w="4816592" h="1201600">
                  <a:moveTo>
                    <a:pt x="0" y="0"/>
                  </a:moveTo>
                  <a:lnTo>
                    <a:pt x="4816592" y="0"/>
                  </a:lnTo>
                  <a:lnTo>
                    <a:pt x="4816592" y="1201600"/>
                  </a:lnTo>
                  <a:lnTo>
                    <a:pt x="0" y="120160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816593" cy="1182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43066" y="3329595"/>
            <a:ext cx="7352319" cy="220570"/>
          </a:xfrm>
          <a:custGeom>
            <a:avLst/>
            <a:gdLst/>
            <a:ahLst/>
            <a:cxnLst/>
            <a:rect l="l" t="t" r="r" b="b"/>
            <a:pathLst>
              <a:path w="7352319" h="220570">
                <a:moveTo>
                  <a:pt x="0" y="0"/>
                </a:moveTo>
                <a:lnTo>
                  <a:pt x="7352319" y="0"/>
                </a:lnTo>
                <a:lnTo>
                  <a:pt x="7352319" y="220570"/>
                </a:lnTo>
                <a:lnTo>
                  <a:pt x="0" y="220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93078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128" y="3972895"/>
            <a:ext cx="17715744" cy="420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📊 Dashboard: Ringkasan pendapatan, pesanan aktif, stok rendah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🍽️ Menu &amp; Kategori: CRUD data produk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📦 Inventaris: Kelola stok bahan baku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🧾 Resep (BOM): Atur komposisi bahan per menu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📈 Laporan: Export data penjualan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🧑‍💻 Manajemen: Meja, Member, dan Akun Pengguna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11475"/>
            <a:ext cx="6969997" cy="83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5874" spc="-146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Fitur per Role - KASIR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3831683"/>
            <a:ext cx="18288000" cy="4562326"/>
            <a:chOff x="0" y="0"/>
            <a:chExt cx="4816593" cy="120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201600"/>
            </a:xfrm>
            <a:custGeom>
              <a:avLst/>
              <a:gdLst/>
              <a:ahLst/>
              <a:cxnLst/>
              <a:rect l="l" t="t" r="r" b="b"/>
              <a:pathLst>
                <a:path w="4816592" h="1201600">
                  <a:moveTo>
                    <a:pt x="0" y="0"/>
                  </a:moveTo>
                  <a:lnTo>
                    <a:pt x="4816592" y="0"/>
                  </a:lnTo>
                  <a:lnTo>
                    <a:pt x="4816592" y="1201600"/>
                  </a:lnTo>
                  <a:lnTo>
                    <a:pt x="0" y="120160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816593" cy="1182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3341065"/>
            <a:ext cx="6969997" cy="209100"/>
          </a:xfrm>
          <a:custGeom>
            <a:avLst/>
            <a:gdLst/>
            <a:ahLst/>
            <a:cxnLst/>
            <a:rect l="l" t="t" r="r" b="b"/>
            <a:pathLst>
              <a:path w="6969997" h="209100">
                <a:moveTo>
                  <a:pt x="0" y="0"/>
                </a:moveTo>
                <a:lnTo>
                  <a:pt x="6969997" y="0"/>
                </a:lnTo>
                <a:lnTo>
                  <a:pt x="6969997" y="209100"/>
                </a:lnTo>
                <a:lnTo>
                  <a:pt x="0" y="20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93078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128" y="4206864"/>
            <a:ext cx="17715744" cy="349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💰 POS Interface: Buat &amp; edit pesanan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💳 Pembayaran: Cash / QRIS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🧾 Cetak Struk: Via browser print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📋 Riwayat: Daftar transaksi hari ini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📊 Ringkasan: Total penjualan harian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11475"/>
            <a:ext cx="7886579" cy="83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5874" spc="-146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Fitur per Role - WAITER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3831683"/>
            <a:ext cx="18288000" cy="4562326"/>
            <a:chOff x="0" y="0"/>
            <a:chExt cx="4816593" cy="120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201600"/>
            </a:xfrm>
            <a:custGeom>
              <a:avLst/>
              <a:gdLst/>
              <a:ahLst/>
              <a:cxnLst/>
              <a:rect l="l" t="t" r="r" b="b"/>
              <a:pathLst>
                <a:path w="4816592" h="1201600">
                  <a:moveTo>
                    <a:pt x="0" y="0"/>
                  </a:moveTo>
                  <a:lnTo>
                    <a:pt x="4816592" y="0"/>
                  </a:lnTo>
                  <a:lnTo>
                    <a:pt x="4816592" y="1201600"/>
                  </a:lnTo>
                  <a:lnTo>
                    <a:pt x="0" y="120160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816593" cy="1182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3313567"/>
            <a:ext cx="7886579" cy="236597"/>
          </a:xfrm>
          <a:custGeom>
            <a:avLst/>
            <a:gdLst/>
            <a:ahLst/>
            <a:cxnLst/>
            <a:rect l="l" t="t" r="r" b="b"/>
            <a:pathLst>
              <a:path w="7886579" h="236597">
                <a:moveTo>
                  <a:pt x="0" y="0"/>
                </a:moveTo>
                <a:lnTo>
                  <a:pt x="7886579" y="0"/>
                </a:lnTo>
                <a:lnTo>
                  <a:pt x="7886579" y="236598"/>
                </a:lnTo>
                <a:lnTo>
                  <a:pt x="0" y="23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93078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128" y="4677745"/>
            <a:ext cx="17715744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🪑 Status Meja: Visualisasi grid meja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➕ Input Pesanan: Pilih meja → Tambah menu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📝 Catatan Khusus: Request spesial dari pelanggan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📜 Riwayat: Pesanan yang ditangani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11475"/>
            <a:ext cx="8410340" cy="83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5874" spc="-146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Fitur per Role - KITCHEN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3831683"/>
            <a:ext cx="18288000" cy="4562326"/>
            <a:chOff x="0" y="0"/>
            <a:chExt cx="4816593" cy="120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201600"/>
            </a:xfrm>
            <a:custGeom>
              <a:avLst/>
              <a:gdLst/>
              <a:ahLst/>
              <a:cxnLst/>
              <a:rect l="l" t="t" r="r" b="b"/>
              <a:pathLst>
                <a:path w="4816592" h="1201600">
                  <a:moveTo>
                    <a:pt x="0" y="0"/>
                  </a:moveTo>
                  <a:lnTo>
                    <a:pt x="4816592" y="0"/>
                  </a:lnTo>
                  <a:lnTo>
                    <a:pt x="4816592" y="1201600"/>
                  </a:lnTo>
                  <a:lnTo>
                    <a:pt x="0" y="120160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816593" cy="1182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76220" y="3318151"/>
            <a:ext cx="8115300" cy="243459"/>
          </a:xfrm>
          <a:custGeom>
            <a:avLst/>
            <a:gdLst/>
            <a:ahLst/>
            <a:cxnLst/>
            <a:rect l="l" t="t" r="r" b="b"/>
            <a:pathLst>
              <a:path w="8115300" h="243459">
                <a:moveTo>
                  <a:pt x="0" y="0"/>
                </a:moveTo>
                <a:lnTo>
                  <a:pt x="8115300" y="0"/>
                </a:lnTo>
                <a:lnTo>
                  <a:pt x="8115300" y="243459"/>
                </a:lnTo>
                <a:lnTo>
                  <a:pt x="0" y="243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81075"/>
            <a:ext cx="48619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kelompok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93078"/>
            <a:ext cx="71255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21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Analisis Dan Perancangan Sistem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128" y="4677745"/>
            <a:ext cx="17715744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📺 Kitchen Display System: Daftar pesanan masuk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🔄 Update Status: PENDING → PREPARING → READY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📦 Pantau Stok: Lihat bahan yang tersedia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3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✅ Completed: Riwayat pesanan selesai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954</Words>
  <Application>Microsoft Office PowerPoint</Application>
  <PresentationFormat>Custom</PresentationFormat>
  <Paragraphs>143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Segoe WPC</vt:lpstr>
      <vt:lpstr>Arial</vt:lpstr>
      <vt:lpstr>Cardo Bold</vt:lpstr>
      <vt:lpstr>Cardo</vt:lpstr>
      <vt:lpstr>Calibri</vt:lpstr>
      <vt:lpstr>Didact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Grey Modern Organizational Structure Presentation</dc:title>
  <cp:lastModifiedBy>Muhammad Zaki Haikal Hamdani</cp:lastModifiedBy>
  <cp:revision>2</cp:revision>
  <dcterms:created xsi:type="dcterms:W3CDTF">2006-08-16T00:00:00Z</dcterms:created>
  <dcterms:modified xsi:type="dcterms:W3CDTF">2026-01-17T15:58:29Z</dcterms:modified>
  <dc:identifier>DAG-riOElm4</dc:identifier>
</cp:coreProperties>
</file>